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1"/>
  </p:notesMasterIdLst>
  <p:handoutMasterIdLst>
    <p:handoutMasterId r:id="rId32"/>
  </p:handoutMasterIdLst>
  <p:sldIdLst>
    <p:sldId id="256" r:id="rId5"/>
    <p:sldId id="270" r:id="rId6"/>
    <p:sldId id="259" r:id="rId7"/>
    <p:sldId id="284" r:id="rId8"/>
    <p:sldId id="260" r:id="rId9"/>
    <p:sldId id="273" r:id="rId10"/>
    <p:sldId id="261" r:id="rId11"/>
    <p:sldId id="272" r:id="rId12"/>
    <p:sldId id="271" r:id="rId13"/>
    <p:sldId id="277" r:id="rId14"/>
    <p:sldId id="262" r:id="rId15"/>
    <p:sldId id="263" r:id="rId16"/>
    <p:sldId id="264" r:id="rId17"/>
    <p:sldId id="265" r:id="rId18"/>
    <p:sldId id="269" r:id="rId19"/>
    <p:sldId id="266" r:id="rId20"/>
    <p:sldId id="274" r:id="rId21"/>
    <p:sldId id="275" r:id="rId22"/>
    <p:sldId id="267" r:id="rId23"/>
    <p:sldId id="276" r:id="rId24"/>
    <p:sldId id="278" r:id="rId25"/>
    <p:sldId id="283" r:id="rId26"/>
    <p:sldId id="279" r:id="rId27"/>
    <p:sldId id="280" r:id="rId28"/>
    <p:sldId id="281" r:id="rId29"/>
    <p:sldId id="28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70" autoAdjust="0"/>
  </p:normalViewPr>
  <p:slideViewPr>
    <p:cSldViewPr snapToGrid="0" snapToObjects="1">
      <p:cViewPr varScale="1">
        <p:scale>
          <a:sx n="141" d="100"/>
          <a:sy n="141" d="100"/>
        </p:scale>
        <p:origin x="-848" y="-11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9</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png"/><Relationship Id="rId8"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9" Type="http://schemas.openxmlformats.org/officeDocument/2006/relationships/image" Target="../media/image27.emf"/><Relationship Id="rId10" Type="http://schemas.openxmlformats.org/officeDocument/2006/relationships/image" Target="../media/image28.emf"/><Relationship Id="rId11"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26.emf"/><Relationship Id="rId8"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6.xml.rels><?xml version="1.0" encoding="UTF-8" standalone="yes"?>
<Relationships xmlns="http://schemas.openxmlformats.org/package/2006/relationships"><Relationship Id="rId11" Type="http://schemas.openxmlformats.org/officeDocument/2006/relationships/image" Target="../media/image52.emf"/><Relationship Id="rId12" Type="http://schemas.openxmlformats.org/officeDocument/2006/relationships/image" Target="../media/image53.emf"/><Relationship Id="rId13" Type="http://schemas.openxmlformats.org/officeDocument/2006/relationships/image" Target="../media/image54.emf"/><Relationship Id="rId14" Type="http://schemas.openxmlformats.org/officeDocument/2006/relationships/image" Target="../media/image55.emf"/><Relationship Id="rId15"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image" Target="../media/image43.emf"/><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429091" y="3040716"/>
            <a:ext cx="8204287" cy="914373"/>
          </a:xfrm>
        </p:spPr>
        <p:txBody>
          <a:bodyPr>
            <a:normAutofit/>
          </a:bodyPr>
          <a:lstStyle/>
          <a:p>
            <a:pPr algn="r"/>
            <a:r>
              <a:rPr kumimoji="1" lang="ja-JP" altLang="en-US" sz="2000" dirty="0" smtClean="0">
                <a:solidFill>
                  <a:schemeClr val="tx1"/>
                </a:solidFill>
                <a:latin typeface="+mj-ea"/>
                <a:ea typeface="+mj-ea"/>
              </a:rPr>
              <a:t>名古屋大学大学院理学研究科</a:t>
            </a:r>
            <a:r>
              <a:rPr kumimoji="1" lang="en-US" altLang="ja-JP" sz="2000" dirty="0">
                <a:solidFill>
                  <a:schemeClr val="tx1"/>
                </a:solidFill>
                <a:latin typeface="+mj-ea"/>
                <a:ea typeface="+mj-ea"/>
              </a:rPr>
              <a:t> </a:t>
            </a:r>
            <a:r>
              <a:rPr kumimoji="1" lang="ja-JP" altLang="en-US" sz="2000" dirty="0" smtClean="0">
                <a:solidFill>
                  <a:schemeClr val="tx1"/>
                </a:solidFill>
                <a:latin typeface="+mj-ea"/>
                <a:ea typeface="+mj-ea"/>
              </a:rPr>
              <a:t>理論宇宙物理学研究室</a:t>
            </a:r>
            <a:r>
              <a:rPr kumimoji="1" lang="en-US" altLang="ja-JP" sz="2000" dirty="0">
                <a:solidFill>
                  <a:schemeClr val="tx1"/>
                </a:solidFill>
                <a:latin typeface="+mj-ea"/>
                <a:ea typeface="+mj-ea"/>
              </a:rPr>
              <a:t> </a:t>
            </a:r>
            <a:r>
              <a:rPr kumimoji="1" lang="en-US" altLang="ja-JP" sz="2000" dirty="0" smtClean="0">
                <a:solidFill>
                  <a:schemeClr val="tx1"/>
                </a:solidFill>
                <a:latin typeface="+mj-ea"/>
              </a:rPr>
              <a:t>M</a:t>
            </a:r>
            <a:r>
              <a:rPr kumimoji="1" lang="en-US" altLang="ja-JP" sz="2000" dirty="0">
                <a:solidFill>
                  <a:schemeClr val="tx1"/>
                </a:solidFill>
                <a:latin typeface="+mj-ea"/>
              </a:rPr>
              <a:t>1</a:t>
            </a:r>
            <a:r>
              <a:rPr kumimoji="1" lang="en-US" altLang="ja-JP" sz="2000" dirty="0" smtClean="0">
                <a:solidFill>
                  <a:schemeClr val="tx1"/>
                </a:solidFill>
                <a:latin typeface="+mj-ea"/>
              </a:rPr>
              <a:t> </a:t>
            </a:r>
            <a:r>
              <a:rPr kumimoji="1" lang="ja-JP" altLang="en-US" sz="2000" dirty="0" smtClean="0">
                <a:solidFill>
                  <a:schemeClr val="tx1"/>
                </a:solidFill>
                <a:latin typeface="+mj-ea"/>
              </a:rPr>
              <a:t>磯谷和</a:t>
            </a:r>
            <a:r>
              <a:rPr kumimoji="1" lang="ja-JP" altLang="en-US" sz="2000" dirty="0">
                <a:solidFill>
                  <a:schemeClr val="tx1"/>
                </a:solidFill>
                <a:latin typeface="+mj-ea"/>
              </a:rPr>
              <a:t>秀</a:t>
            </a:r>
            <a:endParaRPr kumimoji="1" lang="en-US" altLang="ja-JP" sz="2000" dirty="0">
              <a:solidFill>
                <a:schemeClr val="tx1"/>
              </a:solidFill>
              <a:latin typeface="+mj-ea"/>
            </a:endParaRPr>
          </a:p>
          <a:p>
            <a:pPr algn="r"/>
            <a:r>
              <a:rPr kumimoji="1" lang="ja-JP" altLang="ja-JP" sz="2000" dirty="0" smtClean="0">
                <a:solidFill>
                  <a:schemeClr val="tx1"/>
                </a:solidFill>
                <a:latin typeface="+mj-ea"/>
                <a:ea typeface="+mj-ea"/>
              </a:rPr>
              <a:t>　</a:t>
            </a:r>
            <a:r>
              <a:rPr kumimoji="1" lang="ja-JP" altLang="en-US" sz="2000" dirty="0" smtClean="0">
                <a:solidFill>
                  <a:schemeClr val="tx1"/>
                </a:solidFill>
                <a:latin typeface="+mj-ea"/>
                <a:ea typeface="+mj-ea"/>
              </a:rPr>
              <a:t>指導教官</a:t>
            </a:r>
            <a:r>
              <a:rPr kumimoji="1" lang="en-US" altLang="ja-JP" sz="2000" dirty="0" smtClean="0">
                <a:solidFill>
                  <a:schemeClr val="tx1"/>
                </a:solidFill>
                <a:latin typeface="+mj-ea"/>
                <a:ea typeface="+mj-ea"/>
              </a:rPr>
              <a:t> </a:t>
            </a:r>
            <a:r>
              <a:rPr kumimoji="1" lang="ja-JP" altLang="en-US" sz="2000" dirty="0" smtClean="0">
                <a:solidFill>
                  <a:schemeClr val="tx1"/>
                </a:solidFill>
                <a:latin typeface="+mj-ea"/>
                <a:ea typeface="+mj-ea"/>
              </a:rPr>
              <a:t>小林浩</a:t>
            </a:r>
            <a:endParaRPr kumimoji="1" lang="ja-JP" altLang="en-US" sz="2000" dirty="0">
              <a:solidFill>
                <a:schemeClr val="tx1"/>
              </a:solidFill>
              <a:latin typeface="+mj-ea"/>
              <a:ea typeface="+mj-ea"/>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spTree>
    <p:extLst>
      <p:ext uri="{BB962C8B-B14F-4D97-AF65-F5344CB8AC3E}">
        <p14:creationId xmlns:p14="http://schemas.microsoft.com/office/powerpoint/2010/main" val="108614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議論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Tree>
    <p:extLst>
      <p:ext uri="{BB962C8B-B14F-4D97-AF65-F5344CB8AC3E}">
        <p14:creationId xmlns:p14="http://schemas.microsoft.com/office/powerpoint/2010/main" val="4699919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背景</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2294716" y="2082783"/>
            <a:ext cx="6272291" cy="3145069"/>
            <a:chOff x="2242353" y="2972608"/>
            <a:chExt cx="6272291"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2242353" y="3560305"/>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076111" cy="998545"/>
            <a:chOff x="1704256" y="3153410"/>
            <a:chExt cx="5076111"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919279" y="3153410"/>
              <a:ext cx="1983874" cy="369332"/>
            </a:xfrm>
            <a:prstGeom prst="rect">
              <a:avLst/>
            </a:prstGeom>
            <a:noFill/>
          </p:spPr>
          <p:txBody>
            <a:bodyPr wrap="none" rtlCol="0">
              <a:spAutoFit/>
            </a:bodyPr>
            <a:lstStyle/>
            <a:p>
              <a:r>
                <a:rPr kumimoji="1" lang="ja-JP" altLang="en-US" dirty="0" smtClean="0"/>
                <a:t>破片</a:t>
              </a:r>
              <a:r>
                <a:rPr kumimoji="1" lang="en-US" altLang="ja-JP" dirty="0" smtClean="0"/>
                <a:t> (</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a:t>
            </a:r>
            <a:r>
              <a:rPr kumimoji="1" lang="ja-JP" altLang="en-US" dirty="0" smtClean="0"/>
              <a:t>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endParaRPr kumimoji="1" lang="ja-JP" altLang="en-US" dirty="0"/>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衝突</a:t>
            </a:r>
            <a:r>
              <a:rPr kumimoji="1" lang="ja-JP" altLang="en-US" dirty="0" smtClean="0"/>
              <a:t>カスケード</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grpSp>
        <p:nvGrpSpPr>
          <p:cNvPr id="146" name="図形グループ 145"/>
          <p:cNvGrpSpPr/>
          <p:nvPr/>
        </p:nvGrpSpPr>
        <p:grpSpPr>
          <a:xfrm>
            <a:off x="3208036" y="1507456"/>
            <a:ext cx="444155" cy="427142"/>
            <a:chOff x="3807098" y="2128725"/>
            <a:chExt cx="444155" cy="427142"/>
          </a:xfrm>
        </p:grpSpPr>
        <p:sp>
          <p:nvSpPr>
            <p:cNvPr id="147" name="円/楕円 146"/>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8" name="図形グループ 157"/>
          <p:cNvGrpSpPr/>
          <p:nvPr/>
        </p:nvGrpSpPr>
        <p:grpSpPr>
          <a:xfrm>
            <a:off x="2297942" y="1327608"/>
            <a:ext cx="756370" cy="1167588"/>
            <a:chOff x="7583577" y="2237228"/>
            <a:chExt cx="756370" cy="1167588"/>
          </a:xfrm>
        </p:grpSpPr>
        <p:grpSp>
          <p:nvGrpSpPr>
            <p:cNvPr id="159" name="図形グループ 158"/>
            <p:cNvGrpSpPr/>
            <p:nvPr/>
          </p:nvGrpSpPr>
          <p:grpSpPr>
            <a:xfrm>
              <a:off x="7701439" y="2809845"/>
              <a:ext cx="638508" cy="594971"/>
              <a:chOff x="2327654" y="2845730"/>
              <a:chExt cx="638508" cy="594971"/>
            </a:xfrm>
          </p:grpSpPr>
          <p:sp>
            <p:nvSpPr>
              <p:cNvPr id="184" name="円/楕円 18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1" name="円/楕円 19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0" name="図形グループ 159"/>
            <p:cNvGrpSpPr/>
            <p:nvPr/>
          </p:nvGrpSpPr>
          <p:grpSpPr>
            <a:xfrm>
              <a:off x="7583577" y="2237228"/>
              <a:ext cx="638508" cy="594971"/>
              <a:chOff x="2327654" y="2845730"/>
              <a:chExt cx="638508" cy="594971"/>
            </a:xfrm>
          </p:grpSpPr>
          <p:sp>
            <p:nvSpPr>
              <p:cNvPr id="161" name="円/楕円 1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2" name="円/楕円 1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3" name="円/楕円 1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4" name="円/楕円 1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07" name="下矢印 206"/>
          <p:cNvSpPr/>
          <p:nvPr/>
        </p:nvSpPr>
        <p:spPr>
          <a:xfrm rot="4700068">
            <a:off x="2906931" y="16771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08" name="図形グループ 207"/>
          <p:cNvGrpSpPr/>
          <p:nvPr/>
        </p:nvGrpSpPr>
        <p:grpSpPr>
          <a:xfrm>
            <a:off x="1587280" y="1485970"/>
            <a:ext cx="532776" cy="996096"/>
            <a:chOff x="6872915" y="2395590"/>
            <a:chExt cx="532776" cy="996096"/>
          </a:xfrm>
        </p:grpSpPr>
        <p:grpSp>
          <p:nvGrpSpPr>
            <p:cNvPr id="209" name="図形グループ 208"/>
            <p:cNvGrpSpPr>
              <a:grpSpLocks noChangeAspect="1"/>
            </p:cNvGrpSpPr>
            <p:nvPr/>
          </p:nvGrpSpPr>
          <p:grpSpPr>
            <a:xfrm>
              <a:off x="6872915" y="2395590"/>
              <a:ext cx="383113" cy="356983"/>
              <a:chOff x="2327654" y="2845730"/>
              <a:chExt cx="638508" cy="594971"/>
            </a:xfrm>
          </p:grpSpPr>
          <p:sp>
            <p:nvSpPr>
              <p:cNvPr id="258" name="円/楕円 25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0" name="図形グループ 209"/>
            <p:cNvGrpSpPr>
              <a:grpSpLocks noChangeAspect="1"/>
            </p:cNvGrpSpPr>
            <p:nvPr/>
          </p:nvGrpSpPr>
          <p:grpSpPr>
            <a:xfrm>
              <a:off x="6951866" y="2716215"/>
              <a:ext cx="383103" cy="356983"/>
              <a:chOff x="2327654" y="2845730"/>
              <a:chExt cx="638508" cy="594971"/>
            </a:xfrm>
          </p:grpSpPr>
          <p:sp>
            <p:nvSpPr>
              <p:cNvPr id="235" name="円/楕円 23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7" name="円/楕円 23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1" name="図形グループ 210"/>
            <p:cNvGrpSpPr>
              <a:grpSpLocks noChangeAspect="1"/>
            </p:cNvGrpSpPr>
            <p:nvPr/>
          </p:nvGrpSpPr>
          <p:grpSpPr>
            <a:xfrm>
              <a:off x="7022588" y="3034703"/>
              <a:ext cx="383103" cy="356983"/>
              <a:chOff x="2327654" y="2845730"/>
              <a:chExt cx="638508" cy="594971"/>
            </a:xfrm>
          </p:grpSpPr>
          <p:sp>
            <p:nvSpPr>
              <p:cNvPr id="212" name="円/楕円 21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4" name="円/楕円 21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281" name="図形グループ 280"/>
          <p:cNvGrpSpPr/>
          <p:nvPr/>
        </p:nvGrpSpPr>
        <p:grpSpPr>
          <a:xfrm>
            <a:off x="693971" y="1639626"/>
            <a:ext cx="745869" cy="1023529"/>
            <a:chOff x="5979606" y="2549246"/>
            <a:chExt cx="745869" cy="1023529"/>
          </a:xfrm>
        </p:grpSpPr>
        <p:grpSp>
          <p:nvGrpSpPr>
            <p:cNvPr id="282" name="図形グループ 281"/>
            <p:cNvGrpSpPr>
              <a:grpSpLocks noChangeAspect="1"/>
            </p:cNvGrpSpPr>
            <p:nvPr/>
          </p:nvGrpSpPr>
          <p:grpSpPr>
            <a:xfrm>
              <a:off x="6232253" y="2959408"/>
              <a:ext cx="229868" cy="214190"/>
              <a:chOff x="2327654" y="2845730"/>
              <a:chExt cx="638508" cy="594971"/>
            </a:xfrm>
          </p:grpSpPr>
          <p:sp>
            <p:nvSpPr>
              <p:cNvPr id="451" name="円/楕円 45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3" name="図形グループ 282"/>
            <p:cNvGrpSpPr>
              <a:grpSpLocks noChangeAspect="1"/>
            </p:cNvGrpSpPr>
            <p:nvPr/>
          </p:nvGrpSpPr>
          <p:grpSpPr>
            <a:xfrm>
              <a:off x="6318075" y="3149872"/>
              <a:ext cx="229862" cy="214190"/>
              <a:chOff x="2327654" y="2845730"/>
              <a:chExt cx="638508" cy="594971"/>
            </a:xfrm>
          </p:grpSpPr>
          <p:sp>
            <p:nvSpPr>
              <p:cNvPr id="428" name="円/楕円 42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4" name="図形グループ 283"/>
            <p:cNvGrpSpPr>
              <a:grpSpLocks noChangeAspect="1"/>
            </p:cNvGrpSpPr>
            <p:nvPr/>
          </p:nvGrpSpPr>
          <p:grpSpPr>
            <a:xfrm>
              <a:off x="5979606" y="2629675"/>
              <a:ext cx="229868" cy="214190"/>
              <a:chOff x="2327654" y="2845730"/>
              <a:chExt cx="638508" cy="594971"/>
            </a:xfrm>
          </p:grpSpPr>
          <p:sp>
            <p:nvSpPr>
              <p:cNvPr id="405" name="円/楕円 40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5" name="図形グループ 284"/>
            <p:cNvGrpSpPr>
              <a:grpSpLocks noChangeAspect="1"/>
            </p:cNvGrpSpPr>
            <p:nvPr/>
          </p:nvGrpSpPr>
          <p:grpSpPr>
            <a:xfrm>
              <a:off x="6099962" y="2800601"/>
              <a:ext cx="229862" cy="214190"/>
              <a:chOff x="2327654" y="2845730"/>
              <a:chExt cx="638508" cy="594971"/>
            </a:xfrm>
          </p:grpSpPr>
          <p:sp>
            <p:nvSpPr>
              <p:cNvPr id="382" name="円/楕円 3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8" name="円/楕円 3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9" name="円/楕円 3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a:grpSpLocks noChangeAspect="1"/>
            </p:cNvGrpSpPr>
            <p:nvPr/>
          </p:nvGrpSpPr>
          <p:grpSpPr>
            <a:xfrm>
              <a:off x="6316062" y="3358585"/>
              <a:ext cx="229868" cy="214190"/>
              <a:chOff x="2327654" y="2845730"/>
              <a:chExt cx="638508" cy="594971"/>
            </a:xfrm>
          </p:grpSpPr>
          <p:sp>
            <p:nvSpPr>
              <p:cNvPr id="359" name="円/楕円 35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0" name="円/楕円 35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1" name="円/楕円 36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2" name="円/楕円 36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3" name="円/楕円 36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4" name="円/楕円 36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5" name="円/楕円 36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7" name="図形グループ 286"/>
            <p:cNvGrpSpPr>
              <a:grpSpLocks noChangeAspect="1"/>
            </p:cNvGrpSpPr>
            <p:nvPr/>
          </p:nvGrpSpPr>
          <p:grpSpPr>
            <a:xfrm>
              <a:off x="6495613" y="3239858"/>
              <a:ext cx="229862" cy="214190"/>
              <a:chOff x="2327654" y="2845730"/>
              <a:chExt cx="638508" cy="594971"/>
            </a:xfrm>
          </p:grpSpPr>
          <p:sp>
            <p:nvSpPr>
              <p:cNvPr id="336" name="円/楕円 3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2" name="円/楕円 3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円/楕円 3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円/楕円 3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5" name="円/楕円 3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6" name="円/楕円 3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7" name="円/楕円 3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8" name="円/楕円 3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8" name="図形グループ 287"/>
            <p:cNvGrpSpPr>
              <a:grpSpLocks noChangeAspect="1"/>
            </p:cNvGrpSpPr>
            <p:nvPr/>
          </p:nvGrpSpPr>
          <p:grpSpPr>
            <a:xfrm>
              <a:off x="6189606" y="2549246"/>
              <a:ext cx="229868" cy="214190"/>
              <a:chOff x="2327654" y="2845730"/>
              <a:chExt cx="638508" cy="594971"/>
            </a:xfrm>
          </p:grpSpPr>
          <p:sp>
            <p:nvSpPr>
              <p:cNvPr id="313" name="円/楕円 3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9" name="図形グループ 288"/>
            <p:cNvGrpSpPr>
              <a:grpSpLocks noChangeAspect="1"/>
            </p:cNvGrpSpPr>
            <p:nvPr/>
          </p:nvGrpSpPr>
          <p:grpSpPr>
            <a:xfrm>
              <a:off x="6305802" y="2717503"/>
              <a:ext cx="229862" cy="214190"/>
              <a:chOff x="2327654" y="2845730"/>
              <a:chExt cx="638508" cy="594971"/>
            </a:xfrm>
          </p:grpSpPr>
          <p:sp>
            <p:nvSpPr>
              <p:cNvPr id="290" name="円/楕円 2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74" name="下矢印 473"/>
          <p:cNvSpPr/>
          <p:nvPr/>
        </p:nvSpPr>
        <p:spPr>
          <a:xfrm rot="4700068">
            <a:off x="2133664" y="176475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下矢印 474"/>
          <p:cNvSpPr/>
          <p:nvPr/>
        </p:nvSpPr>
        <p:spPr>
          <a:xfrm rot="4700068">
            <a:off x="1324858" y="184781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4115211" y="1078515"/>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476" name="図形グループ 475"/>
          <p:cNvGrpSpPr/>
          <p:nvPr/>
        </p:nvGrpSpPr>
        <p:grpSpPr>
          <a:xfrm>
            <a:off x="519668" y="2866293"/>
            <a:ext cx="3651209" cy="2108735"/>
            <a:chOff x="6097632" y="3093495"/>
            <a:chExt cx="2963457" cy="1472511"/>
          </a:xfrm>
        </p:grpSpPr>
        <p:cxnSp>
          <p:nvCxnSpPr>
            <p:cNvPr id="477" name="直線矢印コネクタ 476"/>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8" name="直線矢印コネクタ 477"/>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9" name="テキスト ボックス 478"/>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80" name="テキスト ボックス 479"/>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81" name="直線コネクタ 480"/>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2" name="直線コネクタ 481"/>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83" name="直線コネクタ 482"/>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84" name="テキスト ボックス 483"/>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485" name="テキスト ボックス 484"/>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86" name="テキスト ボックス 485"/>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487" name="図形グループ 486"/>
          <p:cNvGrpSpPr/>
          <p:nvPr/>
        </p:nvGrpSpPr>
        <p:grpSpPr>
          <a:xfrm>
            <a:off x="5505620" y="3226930"/>
            <a:ext cx="3651209" cy="1748099"/>
            <a:chOff x="4300251" y="4908569"/>
            <a:chExt cx="2963457" cy="1220682"/>
          </a:xfrm>
        </p:grpSpPr>
        <p:grpSp>
          <p:nvGrpSpPr>
            <p:cNvPr id="488" name="図形グループ 487"/>
            <p:cNvGrpSpPr/>
            <p:nvPr/>
          </p:nvGrpSpPr>
          <p:grpSpPr>
            <a:xfrm>
              <a:off x="4300251" y="4908569"/>
              <a:ext cx="2963457" cy="1220682"/>
              <a:chOff x="6097632" y="3345324"/>
              <a:chExt cx="2963457" cy="1220682"/>
            </a:xfrm>
          </p:grpSpPr>
          <p:cxnSp>
            <p:nvCxnSpPr>
              <p:cNvPr id="490" name="直線矢印コネクタ 48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1" name="直線矢印コネクタ 49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2" name="テキスト ボックス 49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93" name="テキスト ボックス 49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94" name="直線コネクタ 493"/>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5" name="直線コネクタ 49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6" name="直線コネクタ 49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テキスト ボックス 49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99" name="テキスト ボックス 49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489" name="直線コネクタ 488"/>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下矢印 499"/>
          <p:cNvSpPr/>
          <p:nvPr/>
        </p:nvSpPr>
        <p:spPr>
          <a:xfrm rot="16200000">
            <a:off x="4232276" y="3440243"/>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57189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spTree>
    <p:extLst>
      <p:ext uri="{BB962C8B-B14F-4D97-AF65-F5344CB8AC3E}">
        <p14:creationId xmlns:p14="http://schemas.microsoft.com/office/powerpoint/2010/main" val="282236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a:t>
            </a:r>
            <a:r>
              <a:rPr kumimoji="1" lang="ja-JP" altLang="en-US" sz="2400" dirty="0" smtClean="0">
                <a:latin typeface="+mn-ea"/>
              </a:rPr>
              <a:t>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a:t>
            </a:r>
            <a:r>
              <a:rPr kumimoji="1" lang="ja-JP" altLang="en-US" sz="2400" dirty="0" smtClean="0"/>
              <a:t>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a:t>
            </a:r>
            <a:r>
              <a:rPr kumimoji="1" lang="ja-JP" altLang="en-US" dirty="0" smtClean="0"/>
              <a:t>あり</a:t>
            </a:r>
            <a:r>
              <a:rPr kumimoji="1" lang="ja-JP" altLang="en-US" dirty="0" smtClean="0"/>
              <a:t>！</a:t>
            </a:r>
            <a:endParaRPr kumimoji="1" lang="ja-JP" altLang="en-US" dirty="0" smtClean="0"/>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3285530" y="5942064"/>
            <a:ext cx="5202228"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Lisse</a:t>
            </a:r>
            <a:r>
              <a:rPr kumimoji="1" lang="en-US" altLang="ja-JP" dirty="0" smtClean="0">
                <a:latin typeface="Helvetica"/>
                <a:cs typeface="Helvetica"/>
              </a:rPr>
              <a:t> et al. 2008,2009; </a:t>
            </a:r>
            <a:r>
              <a:rPr kumimoji="1" lang="en-US" altLang="ja-JP" dirty="0" err="1" smtClean="0">
                <a:latin typeface="Helvetica"/>
                <a:cs typeface="Helvetica"/>
              </a:rPr>
              <a:t>Genda</a:t>
            </a:r>
            <a:r>
              <a:rPr kumimoji="1" lang="en-US" altLang="ja-JP" dirty="0" smtClean="0">
                <a:latin typeface="Helvetica"/>
                <a:cs typeface="Helvetica"/>
              </a:rPr>
              <a:t> </a:t>
            </a:r>
            <a:r>
              <a:rPr kumimoji="1" lang="en-US" altLang="ja-JP" dirty="0" smtClean="0">
                <a:latin typeface="Helvetica"/>
                <a:cs typeface="Helvetica"/>
              </a:rPr>
              <a:t>et al</a:t>
            </a:r>
            <a:r>
              <a:rPr kumimoji="1" lang="en-US" altLang="ja-JP" dirty="0" smtClean="0">
                <a:latin typeface="Helvetica"/>
                <a:cs typeface="Helvetica"/>
              </a:rPr>
              <a:t>. </a:t>
            </a:r>
            <a:r>
              <a:rPr kumimoji="1" lang="en-US" altLang="ja-JP" dirty="0" smtClean="0">
                <a:latin typeface="Helvetica"/>
                <a:cs typeface="Helvetica"/>
              </a:rPr>
              <a:t>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Tree>
    <p:extLst>
      <p:ext uri="{BB962C8B-B14F-4D97-AF65-F5344CB8AC3E}">
        <p14:creationId xmlns:p14="http://schemas.microsoft.com/office/powerpoint/2010/main" val="188083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15" name="テキスト ボックス 14"/>
          <p:cNvSpPr txBox="1"/>
          <p:nvPr/>
        </p:nvSpPr>
        <p:spPr>
          <a:xfrm>
            <a:off x="2804001" y="1634852"/>
            <a:ext cx="3296859" cy="369332"/>
          </a:xfrm>
          <a:prstGeom prst="rect">
            <a:avLst/>
          </a:prstGeom>
          <a:noFill/>
        </p:spPr>
        <p:txBody>
          <a:bodyPr wrap="square" rtlCol="0">
            <a:spAutoFit/>
          </a:bodyPr>
          <a:lstStyle/>
          <a:p>
            <a:r>
              <a:rPr kumimoji="1" lang="ja-JP" altLang="en-US" dirty="0" smtClean="0">
                <a:latin typeface="+mn-ea"/>
              </a:rPr>
              <a:t>地球型</a:t>
            </a:r>
            <a:r>
              <a:rPr kumimoji="1" lang="ja-JP" altLang="en-US" dirty="0" smtClean="0">
                <a:latin typeface="+mn-ea"/>
              </a:rPr>
              <a:t>惑星が</a:t>
            </a:r>
            <a:r>
              <a:rPr kumimoji="1" lang="ja-JP" altLang="en-US" dirty="0" smtClean="0">
                <a:latin typeface="+mn-ea"/>
              </a:rPr>
              <a:t>存在</a:t>
            </a:r>
            <a:r>
              <a:rPr kumimoji="1" lang="ja-JP" altLang="en-US" dirty="0" smtClean="0">
                <a:latin typeface="+mn-ea"/>
              </a:rPr>
              <a:t>する可能性</a:t>
            </a:r>
            <a:endParaRPr kumimoji="1" lang="en-US" altLang="ja-JP" dirty="0" smtClean="0">
              <a:latin typeface="+mn-ea"/>
            </a:endParaRPr>
          </a:p>
        </p:txBody>
      </p:sp>
      <p:sp>
        <p:nvSpPr>
          <p:cNvPr id="21" name="テキスト ボックス 20"/>
          <p:cNvSpPr txBox="1"/>
          <p:nvPr/>
        </p:nvSpPr>
        <p:spPr>
          <a:xfrm>
            <a:off x="466167" y="4802145"/>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255843" y="442499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229198" y="5243536"/>
            <a:ext cx="8779702" cy="646331"/>
          </a:xfrm>
          <a:prstGeom prst="rect">
            <a:avLst/>
          </a:prstGeom>
          <a:noFill/>
          <a:ln>
            <a:solidFill>
              <a:srgbClr val="FF0000"/>
            </a:solidFill>
          </a:ln>
        </p:spPr>
        <p:txBody>
          <a:bodyPr wrap="square" rtlCol="0">
            <a:spAutoFit/>
          </a:bodyPr>
          <a:lstStyle/>
          <a:p>
            <a:r>
              <a:rPr kumimoji="1" lang="ja-JP" altLang="en-US" dirty="0" smtClean="0"/>
              <a:t>デブリ円盤内</a:t>
            </a:r>
            <a:r>
              <a:rPr kumimoji="1" lang="ja-JP" altLang="en-US" dirty="0" smtClean="0"/>
              <a:t>の</a:t>
            </a:r>
            <a:r>
              <a:rPr kumimoji="1" lang="ja-JP" altLang="en-US" dirty="0" smtClean="0"/>
              <a:t>重力相互作用</a:t>
            </a:r>
            <a:r>
              <a:rPr kumimoji="1" lang="ja-JP" altLang="en-US" dirty="0" smtClean="0"/>
              <a:t>、衝突</a:t>
            </a:r>
            <a:r>
              <a:rPr kumimoji="1" lang="ja-JP" altLang="en-US" dirty="0" smtClean="0"/>
              <a:t>破壊現象を同時に扱うことができる数値計算法を開発し</a:t>
            </a:r>
            <a:r>
              <a:rPr kumimoji="1" lang="ja-JP" altLang="en-US" dirty="0" smtClean="0"/>
              <a:t>、衝突</a:t>
            </a:r>
            <a:r>
              <a:rPr kumimoji="1" lang="ja-JP" altLang="en-US" dirty="0" smtClean="0"/>
              <a:t>破壊時の破片はどのように振る舞うのかを調べる</a:t>
            </a:r>
            <a:endParaRPr kumimoji="1" lang="ja-JP" altLang="en-US" dirty="0"/>
          </a:p>
        </p:txBody>
      </p:sp>
      <p:sp>
        <p:nvSpPr>
          <p:cNvPr id="3" name="テキスト ボックス 2"/>
          <p:cNvSpPr txBox="1"/>
          <p:nvPr/>
        </p:nvSpPr>
        <p:spPr>
          <a:xfrm>
            <a:off x="466167" y="1103417"/>
            <a:ext cx="3877985" cy="369332"/>
          </a:xfrm>
          <a:prstGeom prst="rect">
            <a:avLst/>
          </a:prstGeom>
          <a:noFill/>
        </p:spPr>
        <p:txBody>
          <a:bodyPr wrap="none" rtlCol="0">
            <a:spAutoFit/>
          </a:bodyPr>
          <a:lstStyle/>
          <a:p>
            <a:r>
              <a:rPr kumimoji="1" lang="ja-JP" altLang="en-US" dirty="0" smtClean="0"/>
              <a:t>暖かいデブリ円盤が観測されると</a:t>
            </a:r>
            <a:r>
              <a:rPr kumimoji="1" lang="en-US" altLang="ja-JP" dirty="0" smtClean="0">
                <a:latin typeface="+mn-ea"/>
              </a:rPr>
              <a:t>…</a:t>
            </a:r>
            <a:endParaRPr kumimoji="1" lang="ja-JP" altLang="en-US" dirty="0">
              <a:latin typeface="+mn-ea"/>
            </a:endParaRPr>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a:t>
              </a:r>
              <a:r>
                <a:rPr kumimoji="1" lang="ja-JP" altLang="en-US" dirty="0" smtClean="0"/>
                <a:t>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a:t>
              </a:r>
              <a:r>
                <a:rPr kumimoji="1" lang="ja-JP" altLang="en-US" dirty="0" smtClean="0"/>
                <a:t>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a:t>
            </a:r>
            <a:r>
              <a:rPr kumimoji="1" lang="ja-JP" altLang="en-US" dirty="0" smtClean="0">
                <a:latin typeface="+mn-ea"/>
              </a:rPr>
              <a:t>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r>
              <a:rPr kumimoji="1" lang="ja-JP" altLang="ja-JP" dirty="0" smtClean="0"/>
              <a:t>　</a:t>
            </a:r>
            <a:r>
              <a:rPr kumimoji="1" lang="en-US" altLang="ja-JP" dirty="0" smtClean="0"/>
              <a:t>N</a:t>
            </a:r>
            <a:r>
              <a:rPr kumimoji="1" lang="ja-JP" altLang="en-US" dirty="0" smtClean="0"/>
              <a:t>体計算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Tree>
    <p:extLst>
      <p:ext uri="{BB962C8B-B14F-4D97-AF65-F5344CB8AC3E}">
        <p14:creationId xmlns:p14="http://schemas.microsoft.com/office/powerpoint/2010/main" val="3531842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　統計的手法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7" name="テキスト ボックス 6"/>
          <p:cNvSpPr txBox="1"/>
          <p:nvPr/>
        </p:nvSpPr>
        <p:spPr>
          <a:xfrm>
            <a:off x="386965" y="1805397"/>
            <a:ext cx="5032147" cy="369332"/>
          </a:xfrm>
          <a:prstGeom prst="rect">
            <a:avLst/>
          </a:prstGeom>
          <a:noFill/>
        </p:spPr>
        <p:txBody>
          <a:bodyPr wrap="none" rtlCol="0">
            <a:spAutoFit/>
          </a:bodyPr>
          <a:lstStyle/>
          <a:p>
            <a:r>
              <a:rPr kumimoji="1" lang="ja-JP" altLang="en-US" dirty="0" smtClean="0"/>
              <a:t>ターゲット粒子のまわり</a:t>
            </a:r>
            <a:r>
              <a:rPr kumimoji="1" lang="ja-JP" altLang="en-US" dirty="0" smtClean="0"/>
              <a:t>に</a:t>
            </a:r>
            <a:r>
              <a:rPr kumimoji="1" lang="ja-JP" altLang="en-US" dirty="0" smtClean="0"/>
              <a:t>扇形領域を形成する</a:t>
            </a:r>
            <a:endParaRPr kumimoji="1" lang="ja-JP" altLang="en-US" dirty="0"/>
          </a:p>
        </p:txBody>
      </p:sp>
      <p:grpSp>
        <p:nvGrpSpPr>
          <p:cNvPr id="8" name="図形グループ 7"/>
          <p:cNvGrpSpPr/>
          <p:nvPr/>
        </p:nvGrpSpPr>
        <p:grpSpPr>
          <a:xfrm>
            <a:off x="660421" y="2120487"/>
            <a:ext cx="4927557" cy="2862886"/>
            <a:chOff x="903682" y="2801666"/>
            <a:chExt cx="3922490" cy="2199705"/>
          </a:xfrm>
        </p:grpSpPr>
        <p:grpSp>
          <p:nvGrpSpPr>
            <p:cNvPr id="9" name="図形グループ 8"/>
            <p:cNvGrpSpPr>
              <a:grpSpLocks noChangeAspect="1"/>
            </p:cNvGrpSpPr>
            <p:nvPr/>
          </p:nvGrpSpPr>
          <p:grpSpPr>
            <a:xfrm>
              <a:off x="1016004" y="2801666"/>
              <a:ext cx="3810168" cy="2199705"/>
              <a:chOff x="375921" y="1285853"/>
              <a:chExt cx="5080226" cy="2932940"/>
            </a:xfrm>
          </p:grpSpPr>
          <p:pic>
            <p:nvPicPr>
              <p:cNvPr id="11" name="図 10" descr="Morishima2015_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1" y="1285853"/>
                <a:ext cx="4612640" cy="2677581"/>
              </a:xfrm>
              <a:prstGeom prst="rect">
                <a:avLst/>
              </a:prstGeom>
            </p:spPr>
          </p:pic>
          <p:sp>
            <p:nvSpPr>
              <p:cNvPr id="12" name="線吹き出し 1 (枠付き) 11"/>
              <p:cNvSpPr/>
              <p:nvPr/>
            </p:nvSpPr>
            <p:spPr>
              <a:xfrm>
                <a:off x="2202670" y="3809098"/>
                <a:ext cx="1968359" cy="409695"/>
              </a:xfrm>
              <a:prstGeom prst="borderCallout1">
                <a:avLst>
                  <a:gd name="adj1" fmla="val -1250"/>
                  <a:gd name="adj2" fmla="val 49698"/>
                  <a:gd name="adj3" fmla="val -266051"/>
                  <a:gd name="adj4" fmla="val 26354"/>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640078" y="1701730"/>
                <a:ext cx="1816069" cy="415876"/>
              </a:xfrm>
              <a:prstGeom prst="borderCallout1">
                <a:avLst>
                  <a:gd name="adj1" fmla="val 49492"/>
                  <a:gd name="adj2" fmla="val -974"/>
                  <a:gd name="adj3" fmla="val 156574"/>
                  <a:gd name="adj4" fmla="val -19488"/>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endParaRPr lang="en-US" altLang="ja-JP" i="1" dirty="0" smtClean="0">
                  <a:solidFill>
                    <a:srgbClr val="000000"/>
                  </a:solidFill>
                  <a:latin typeface="Helvetica"/>
                  <a:cs typeface="Helvetica"/>
                </a:endParaRP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3" name="テキスト ボックス 2"/>
          <p:cNvSpPr txBox="1"/>
          <p:nvPr/>
        </p:nvSpPr>
        <p:spPr>
          <a:xfrm>
            <a:off x="369273" y="900739"/>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4165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4165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79" name="テキスト ボックス 78"/>
          <p:cNvSpPr txBox="1"/>
          <p:nvPr/>
        </p:nvSpPr>
        <p:spPr>
          <a:xfrm>
            <a:off x="6846599" y="5090620"/>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
        <p:nvSpPr>
          <p:cNvPr id="80" name="テキスト ボックス 79"/>
          <p:cNvSpPr txBox="1"/>
          <p:nvPr/>
        </p:nvSpPr>
        <p:spPr>
          <a:xfrm>
            <a:off x="3808013" y="295890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2015</a:t>
              </a:r>
              <a:endParaRPr kumimoji="1" lang="ja-JP" altLang="en-US" dirty="0">
                <a:latin typeface="Helvetica"/>
                <a:cs typeface="Helvetica"/>
              </a:endParaRPr>
            </a:p>
          </p:txBody>
        </p:sp>
      </p:gr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2831</TotalTime>
  <Words>1078</Words>
  <Application>Microsoft Macintosh PowerPoint</Application>
  <PresentationFormat>画面に合わせる (4:3)</PresentationFormat>
  <Paragraphs>268</Paragraphs>
  <Slides>26</Slides>
  <Notes>5</Notes>
  <HiddenSlides>0</HiddenSlides>
  <MMClips>0</MMClips>
  <ScaleCrop>false</ScaleCrop>
  <HeadingPairs>
    <vt:vector size="4" baseType="variant">
      <vt:variant>
        <vt:lpstr>テーマ</vt:lpstr>
      </vt:variant>
      <vt:variant>
        <vt:i4>1</vt:i4>
      </vt:variant>
      <vt:variant>
        <vt:lpstr>スライド タイトル</vt:lpstr>
      </vt:variant>
      <vt:variant>
        <vt:i4>26</vt:i4>
      </vt:variant>
    </vt:vector>
  </HeadingPairs>
  <TitlesOfParts>
    <vt:vector size="27" baseType="lpstr">
      <vt:lpstr>Office Theme</vt:lpstr>
      <vt:lpstr>巨大衝突ステージにおける 衝突破壊の重要性</vt:lpstr>
      <vt:lpstr>太陽系における巨大衝突ステージ</vt:lpstr>
      <vt:lpstr>太陽系外における巨大衝突ステージ</vt:lpstr>
      <vt:lpstr>先行研究</vt:lpstr>
      <vt:lpstr>研究目的</vt:lpstr>
      <vt:lpstr>手法</vt:lpstr>
      <vt:lpstr>手法　N体計算</vt:lpstr>
      <vt:lpstr>手法　統計的手法</vt:lpstr>
      <vt:lpstr>デブリ円盤内の衝突破壊</vt:lpstr>
      <vt:lpstr>PowerPoint プレゼンテーション</vt:lpstr>
      <vt:lpstr>結果</vt:lpstr>
      <vt:lpstr>議論</vt:lpstr>
      <vt:lpstr>まとめ</vt:lpstr>
      <vt:lpstr>PowerPoint プレゼンテーション</vt:lpstr>
      <vt:lpstr>背景</vt:lpstr>
      <vt:lpstr>N体計算のテスト</vt:lpstr>
      <vt:lpstr>N体計算のテスト</vt:lpstr>
      <vt:lpstr>N体計算のコスト</vt:lpstr>
      <vt:lpstr>統計的手法のテスト</vt:lpstr>
      <vt:lpstr>衝突カスケード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554</cp:revision>
  <dcterms:created xsi:type="dcterms:W3CDTF">2010-04-12T23:12:02Z</dcterms:created>
  <dcterms:modified xsi:type="dcterms:W3CDTF">2017-07-17T16:47:49Z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